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309" r:id="rId4"/>
    <p:sldId id="310" r:id="rId5"/>
    <p:sldId id="320" r:id="rId6"/>
    <p:sldId id="311" r:id="rId7"/>
    <p:sldId id="301" r:id="rId8"/>
    <p:sldId id="302" r:id="rId9"/>
    <p:sldId id="314" r:id="rId10"/>
    <p:sldId id="313" r:id="rId11"/>
    <p:sldId id="307" r:id="rId12"/>
    <p:sldId id="318" r:id="rId13"/>
    <p:sldId id="312" r:id="rId14"/>
    <p:sldId id="308" r:id="rId15"/>
    <p:sldId id="300" r:id="rId16"/>
    <p:sldId id="299" r:id="rId17"/>
    <p:sldId id="297" r:id="rId18"/>
    <p:sldId id="306" r:id="rId19"/>
    <p:sldId id="315" r:id="rId20"/>
    <p:sldId id="321" r:id="rId21"/>
    <p:sldId id="316" r:id="rId22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252B"/>
    <a:srgbClr val="C1A45F"/>
    <a:srgbClr val="E1CD86"/>
    <a:srgbClr val="005D9B"/>
    <a:srgbClr val="E6E6E6"/>
    <a:srgbClr val="CEB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3" d="100"/>
          <a:sy n="53" d="100"/>
        </p:scale>
        <p:origin x="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Августовское совещание работников образования Октябрьского района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8B6D-81EF-4D99-96ED-8F39F5B4E1AE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77B85-EF9C-44C2-8558-67D255C1B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8261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Августовское совещание работников образования Октябрьского района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398EA-A8FA-4746-AC0A-1DAE7BCC61C7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92F49-5F17-42A1-91E6-A3FDF62DF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10004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49D8-305A-42FC-B239-EC545BBFFA8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Августовское совещание работников образования Октябрьского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750422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6698-166F-461B-A59E-BBB4E48CC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894892-ECAE-42C7-BCFC-BF557E0C8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86C727-F8BE-4A8F-B712-C60F94D9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4CCB9-B8AA-4711-B50A-275DC65A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C5DAEB-88EC-44E9-B0B2-5CFB43F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3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A5632-4E67-4E27-9F9A-D6AA0AB3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77C6EF-62B2-44F4-90F5-0B4B8D27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6A1D50-1AA8-41B8-8625-45D66C47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E3FDE3-5245-4038-881F-09F81A2C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E54986-1DEF-4663-84F6-EA2BAA40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33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6BA058-5B4E-4DD2-93F6-D9BF80FF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B6DD4C-2A92-44C9-906C-04EB54A57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3F2565-8F0E-496C-B5FD-6BDCB00A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3D32A-382F-4EC8-8895-C5224407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E4AD41-7B8A-4073-9FC2-14199316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6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B95C6-DFF8-45E2-83DD-780DF2E2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092916-C717-4D47-86DC-F3A2DC3EE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BF80FC-B68D-44F8-91DD-62C9AF0D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3A2E28-D592-4B7C-B77E-CE8C2407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C97A5-12F5-4E66-8241-000390CB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5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DFC1E-940E-48AB-A371-1A4C9B5C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6725E4-F9EE-41CE-8C56-D1171C36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941D28-B29A-4267-BB67-B8C170A3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97E7B-937B-4502-BBAD-9A9745B6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3AC72-926F-482F-983A-2C5CED1E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0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A0A22-19A1-49DF-B314-2C501CD3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CC7152-4DE4-492D-AF54-74F94AE35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B5D91B-0079-4AAD-A37F-5B8999ECB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BD703A-AE4A-49E5-AC2C-6210FE0A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DEB8FE-23BD-4B32-B261-C9D4E791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DC8B72-CD39-4F48-94AD-2E4BB24F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5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CE2B8-A462-4C77-B905-55B7CBF6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CC6BA0-0A51-4357-B621-9194FF07E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6DDB8-A22A-4C96-916B-A5AEB1B40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6D44DE-D051-4502-B635-F705BCC1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D4A6E9-9F08-426B-997B-98DFF1C14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E88C02-B8C0-47C1-8F6A-55BAEF9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79C559-B935-43FC-AE17-7ACE519E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D43337-2E6C-4A1F-98CD-2CEFC9EA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9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1E936-E4D9-4E4D-ADE7-F39D1326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F84FA-1D93-4F32-830B-B851D26D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C7CA81-A9CE-4B2E-B2CD-379A209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7A4359-77A6-412C-A42C-3F51E78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0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589994-EEB8-45D1-97F7-9D959A1E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F9C240-494E-4180-9F23-7B686FB9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619552-9072-4A5A-A343-9F851375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7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2EC73-6321-41CB-8917-DCCEF5FD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C611AF-5A31-49B6-BCD3-3F1CBE2B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756F70-2B6D-445D-8F7E-FCC6583DF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716149-F811-499B-87F6-072A0A81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12CBFB-AC00-4272-A305-4EF0B176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8DBE7A-67A4-49BA-AECA-CAC8A3B3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35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E7B3B-4560-47AF-AB4B-5B1FBD1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632F6-5193-4315-9121-7FF26CCDC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51B014-1697-4FB7-A41D-E42CBB304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F8EF33-288F-43F6-A476-45F7B5B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B5659E-D2C4-42BB-B4AA-79F8CCD9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7CA453-3F8E-48E9-B8C8-2E333CF6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9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2CDC0-B6AA-448A-8D9E-0AD0DAC6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40EACB-26D8-4C43-9155-84ACEAB1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B0D4D-7C0B-4686-B7CC-D396F337D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A07E3E-6E61-47D5-9A17-976FCB73B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73D795-DA8B-4C42-A1CE-F934FF5D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6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2176" y="7064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232540" y="4874157"/>
            <a:ext cx="5026790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2023 год</a:t>
            </a:r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16213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3682" y="2916478"/>
            <a:ext cx="1624480" cy="1634907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805242" y="3237871"/>
            <a:ext cx="8921310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МУНИЦИПАЛЬНАЯ СИСТЕМА ОБРАЗОВАНИЯ: НОВЫЕ ВЫЗОВЫ, НОВЫЕ ТРЕБОВАНИЯ, </a:t>
            </a:r>
          </a:p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НОВАЯ ОТВЕТСТВЕННОСТЬ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396774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49"/>
            <a:ext cx="12192000" cy="870858"/>
          </a:xfr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9873" y="1431947"/>
            <a:ext cx="9762602" cy="546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Поиск ответов на вопросы: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Какова была социально-политическая обстановка в российском государстве в первой половине 18 века?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значит имя «Евгений»? Почему Пушкин выбирает для героев своих произведений  это имя неоднократно?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Рассказать историю памятника «Медный всадник»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в Санкт-Петербурга так часто случались наводнения?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32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784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49"/>
            <a:ext cx="12192000" cy="870858"/>
          </a:xfr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B9F76A-B2D1-4AE0-AC31-74E1D7067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70" y="1238249"/>
            <a:ext cx="9492493" cy="56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48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49"/>
            <a:ext cx="12192000" cy="870858"/>
          </a:xfr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682" y="223610"/>
            <a:ext cx="4775454" cy="6310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/>
          <p:nvPr/>
        </p:nvPicPr>
        <p:blipFill>
          <a:blip r:embed="rId7"/>
          <a:stretch>
            <a:fillRect/>
          </a:stretch>
        </p:blipFill>
        <p:spPr>
          <a:xfrm>
            <a:off x="5868513" y="2217252"/>
            <a:ext cx="5940425" cy="4455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9194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49"/>
            <a:ext cx="12192000" cy="870858"/>
          </a:xfr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5402" y="1522590"/>
            <a:ext cx="51172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Современный педагог – это человек, способный помочь растущему ребенку войти в новый цифровой мир и не потерять своей индивидуальности. Основная ролевая позиция учителя, способного обучать детей цифрового поколения, – «организатор самообучающегося сообщества» (П. 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Сенге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), хорошо ориентирующийся в информационной среде и сопровождающий ребенка на его персональном образовательном пути. 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8370" t="29334" r="17841"/>
          <a:stretch/>
        </p:blipFill>
        <p:spPr>
          <a:xfrm>
            <a:off x="199873" y="2217252"/>
            <a:ext cx="5271116" cy="375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3842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49"/>
            <a:ext cx="12192000" cy="870858"/>
          </a:xfr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0144" y="1522590"/>
            <a:ext cx="87538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6B25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«Кандинский» ― генеративная </a:t>
            </a:r>
            <a:r>
              <a:rPr lang="ru-RU" sz="2400" dirty="0" err="1">
                <a:solidFill>
                  <a:srgbClr val="6B25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нейросеть</a:t>
            </a:r>
            <a:r>
              <a:rPr lang="ru-RU" sz="2400" dirty="0">
                <a:solidFill>
                  <a:srgbClr val="6B25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создания картинок, российский аналог </a:t>
            </a:r>
            <a:r>
              <a:rPr lang="ru-RU" sz="2400" dirty="0" err="1">
                <a:solidFill>
                  <a:srgbClr val="6B25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Midjourney</a:t>
            </a:r>
            <a:r>
              <a:rPr lang="ru-RU" sz="2400" dirty="0">
                <a:solidFill>
                  <a:srgbClr val="6B25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Работать с ИИ можно бесплатно, и он хорошо понимает русскоязычные запросы.</a:t>
            </a:r>
            <a:endParaRPr lang="ru-RU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6B25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умеет:</a:t>
            </a:r>
            <a:endParaRPr lang="ru-RU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6B25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• генерировать изображения по описанию </a:t>
            </a:r>
            <a:endParaRPr lang="ru-RU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6B25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• смешивать изображения</a:t>
            </a:r>
            <a:endParaRPr lang="ru-RU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6B25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• переносить стиль на изображение</a:t>
            </a:r>
            <a:endParaRPr lang="ru-RU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6B25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• генерировать вариации изображения</a:t>
            </a:r>
            <a:endParaRPr lang="ru-RU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6B25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• создавать </a:t>
            </a:r>
            <a:r>
              <a:rPr lang="ru-RU" sz="2400" dirty="0" err="1">
                <a:solidFill>
                  <a:srgbClr val="6B25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стикеры</a:t>
            </a:r>
            <a:endParaRPr lang="ru-RU" dirty="0">
              <a:solidFill>
                <a:srgbClr val="6B252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292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CF7434-C074-4D52-A386-35CA27512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03984" y="1053738"/>
            <a:ext cx="12572697" cy="61264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99C3AA-4536-4A07-B91E-EE0C0D1C4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731" y="969021"/>
            <a:ext cx="11388315" cy="4554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6867" y="6112933"/>
            <a:ext cx="325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Зарево заката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33733" y="5681133"/>
            <a:ext cx="2497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спит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8572" y="598538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</a:t>
            </a:r>
          </a:p>
        </p:txBody>
      </p:sp>
    </p:spTree>
    <p:extLst>
      <p:ext uri="{BB962C8B-B14F-4D97-AF65-F5344CB8AC3E}">
        <p14:creationId xmlns:p14="http://schemas.microsoft.com/office/powerpoint/2010/main" val="2282930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789E25-3DAB-4253-A0B5-C96AE28E5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569" y="843805"/>
            <a:ext cx="12192000" cy="61264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6A2CEE-7733-44FF-9B63-784CB791C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03983" y="843805"/>
            <a:ext cx="12192000" cy="6126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4448" y="614589"/>
            <a:ext cx="870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Портреты писателей в стиле поп-арт</a:t>
            </a:r>
          </a:p>
        </p:txBody>
      </p:sp>
    </p:spTree>
    <p:extLst>
      <p:ext uri="{BB962C8B-B14F-4D97-AF65-F5344CB8AC3E}">
        <p14:creationId xmlns:p14="http://schemas.microsoft.com/office/powerpoint/2010/main" val="1339045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65078" y="1374545"/>
            <a:ext cx="614711" cy="633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C73F7F-A6E5-4BA6-9F6B-AFAA08052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3332" y="1306424"/>
            <a:ext cx="10544013" cy="8442715"/>
          </a:xfrm>
          <a:prstGeom prst="rect">
            <a:avLst/>
          </a:prstGeom>
        </p:spPr>
      </p:pic>
      <p:pic>
        <p:nvPicPr>
          <p:cNvPr id="11" name="Рисунок 10" descr="Иллюстрация блоковских строк нейросетью">
            <a:extLst>
              <a:ext uri="{FF2B5EF4-FFF2-40B4-BE49-F238E27FC236}">
                <a16:creationId xmlns:a16="http://schemas.microsoft.com/office/drawing/2014/main" id="{7368A78B-F759-429E-8946-4EFD9DA916E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27472"/>
            <a:ext cx="4444682" cy="43005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661291" y="660093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произведение поэта</a:t>
            </a:r>
          </a:p>
        </p:txBody>
      </p:sp>
    </p:spTree>
    <p:extLst>
      <p:ext uri="{BB962C8B-B14F-4D97-AF65-F5344CB8AC3E}">
        <p14:creationId xmlns:p14="http://schemas.microsoft.com/office/powerpoint/2010/main" val="3755601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49"/>
            <a:ext cx="12192000" cy="870858"/>
          </a:xfr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9873" y="1300992"/>
            <a:ext cx="6096000" cy="53630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ru-RU" sz="1050" b="1" u="sng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эссе "Особенности творческого таланта Булгакова" может быть следующим:</a:t>
            </a:r>
            <a:endParaRPr lang="ru-RU" sz="1200" b="1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Введение</a:t>
            </a:r>
            <a:b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 в тему и общая информация о Михаиле Булгакове</a:t>
            </a:r>
            <a:b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Формулировка тезиса эссе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Биография Михаила Булгакова</a:t>
            </a:r>
            <a:b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Краткое описание жизни и карьеры писателя</a:t>
            </a:r>
            <a:b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Влияние личных исторических событий на его творчество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Многослойность и сатира в произведениях Булгакова</a:t>
            </a:r>
            <a:b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Анализ многослойности и глубины сюжетов его произведений</a:t>
            </a:r>
            <a:b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Роль сатиры и иронии в его работах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Языковые и стилистические особенности творчества Булгакова</a:t>
            </a:r>
            <a:b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Описание особенностей языка и стиля писателя</a:t>
            </a:r>
            <a:b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Анализ использования различных литературных приемов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Философские и моральные аспекты в произведениях Булгакова</a:t>
            </a:r>
            <a:b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Обсуждение философских идей, затрагиваемых в его произведениях</a:t>
            </a:r>
            <a:b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Рассмотрение моральных дилемм и этических вопросов, поднимаемых в его работах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VI. Влияние Булгакова на современную литературу и культуру</a:t>
            </a:r>
            <a:b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Обзор влияния его творчества на современных писателей и художников</a:t>
            </a:r>
            <a:b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Рассмотрение актуальности и значимости его произведений в настоящее время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VII. Заключение</a:t>
            </a:r>
            <a:b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Подведение итогов и подтверждение тезиса эссе</a:t>
            </a:r>
            <a:b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Завершающие замечания и заключительные мысли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>
                <a:solidFill>
                  <a:srgbClr val="2429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Обратите внимание, что это всего лишь предложенный план, и вы можете изменять его или добавлять дополнительные разделы в зависимости от вашего предпочтения и требований эссе.</a:t>
            </a:r>
            <a:endParaRPr lang="ru-RU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47385" y="1412330"/>
            <a:ext cx="6096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ru-RU" sz="1200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характеристики обучающегося группы «риска»</a:t>
            </a: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Низкие академические результаты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Плохой ученик может иметь низкие оценки и несостоятельные достижения в учебе. Он может иметь проблемы с пониманием материала, недостаточную мотивацию или отсутствие усилий в учебном процессе.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Недисциплинированность: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Плохой ученик может проявлять недисциплинированное поведение в классе, нарушать учебный режим, не следовать правилам школы или не выполнять домашние задания вовремя. Он может быть неорганизованным и </a:t>
            </a:r>
            <a:r>
              <a:rPr lang="ru-RU" sz="1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неумеющим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управлять своим временем.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Недостаточная мотивация: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Плохой ученик может испытывать недостаток мотивации к учебе. Он может не видеть цели в образовании, не видеть практической пользы от учебного материала или столкнуться с различными факторами, которые снижают его интерес к учебе.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Низкая самооценка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Плохой ученик может иметь низкую самооценку и уверенность в своих способностях. Он может считать себя неспособным справиться с учебными задачами или постоянно сравнивать себя с другими учениками.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Проблемы в поведении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Плохой ученик может проявлять проблемы в поведении, такие как агрессивность, непослушание, отсутствие уважения к учителям или сверстникам. Он может быть вовлечен в конфликты или нарушать правила школьной дисциплины</a:t>
            </a:r>
            <a:r>
              <a:rPr lang="ru-RU" sz="1050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23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49"/>
            <a:ext cx="12192000" cy="870858"/>
          </a:xfr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153366"/>
              </p:ext>
            </p:extLst>
          </p:nvPr>
        </p:nvGraphicFramePr>
        <p:xfrm>
          <a:off x="199873" y="1522591"/>
          <a:ext cx="10501281" cy="4256419"/>
        </p:xfrm>
        <a:graphic>
          <a:graphicData uri="http://schemas.openxmlformats.org/drawingml/2006/table">
            <a:tbl>
              <a:tblPr firstRow="1" firstCol="1" bandRow="1"/>
              <a:tblGrid>
                <a:gridCol w="3341879">
                  <a:extLst>
                    <a:ext uri="{9D8B030D-6E8A-4147-A177-3AD203B41FA5}">
                      <a16:colId xmlns:a16="http://schemas.microsoft.com/office/drawing/2014/main" val="870553148"/>
                    </a:ext>
                  </a:extLst>
                </a:gridCol>
                <a:gridCol w="1905950">
                  <a:extLst>
                    <a:ext uri="{9D8B030D-6E8A-4147-A177-3AD203B41FA5}">
                      <a16:colId xmlns:a16="http://schemas.microsoft.com/office/drawing/2014/main" val="587875458"/>
                    </a:ext>
                  </a:extLst>
                </a:gridCol>
                <a:gridCol w="5253452">
                  <a:extLst>
                    <a:ext uri="{9D8B030D-6E8A-4147-A177-3AD203B41FA5}">
                      <a16:colId xmlns:a16="http://schemas.microsoft.com/office/drawing/2014/main" val="1092211159"/>
                    </a:ext>
                  </a:extLst>
                </a:gridCol>
              </a:tblGrid>
              <a:tr h="1418807"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6B25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Владение современными формами, методами, методиками преподавания и технологиями обучения (уровень профессиональных умений)</a:t>
                      </a:r>
                      <a:endParaRPr lang="ru-RU" sz="2000" dirty="0">
                        <a:solidFill>
                          <a:srgbClr val="6B252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125130"/>
                  </a:ext>
                </a:extLst>
              </a:tr>
              <a:tr h="709403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оптимальный уровень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11%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 66%-100%</a:t>
                      </a:r>
                      <a:endParaRPr lang="ru-RU" sz="20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104514"/>
                  </a:ext>
                </a:extLst>
              </a:tr>
              <a:tr h="709403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допустимый уровень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44%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 55%-65%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949"/>
                  </a:ext>
                </a:extLst>
              </a:tr>
              <a:tr h="709403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пороговый уровень</a:t>
                      </a:r>
                      <a:endParaRPr lang="ru-RU" sz="20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33%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 40%-54%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827702"/>
                  </a:ext>
                </a:extLst>
              </a:tr>
              <a:tr h="709403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критический уровень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11%</a:t>
                      </a:r>
                      <a:endParaRPr lang="ru-RU" sz="20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40%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66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570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5350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063148" y="4928636"/>
            <a:ext cx="5972961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24526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4913" y="1718713"/>
            <a:ext cx="992265" cy="99863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953500" y="4039201"/>
            <a:ext cx="8190259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5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площадка №4: </a:t>
            </a:r>
          </a:p>
          <a:p>
            <a:r>
              <a:rPr lang="ru-RU" sz="2400" b="1" dirty="0">
                <a:solidFill>
                  <a:srgbClr val="005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«МЫ ВМЕСТЕ»: ПРЕДСТАВЛЕНИЕ ОПЫТА РАБОТЫ</a:t>
            </a:r>
          </a:p>
          <a:p>
            <a:r>
              <a:rPr lang="ru-RU" sz="2400" b="1" i="1" dirty="0">
                <a:solidFill>
                  <a:srgbClr val="005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400" b="1" i="1" dirty="0" err="1">
                <a:solidFill>
                  <a:srgbClr val="005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Унъюганская</a:t>
            </a:r>
            <a:r>
              <a:rPr lang="ru-RU" sz="2400" b="1" i="1" dirty="0">
                <a:solidFill>
                  <a:srgbClr val="005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</a:t>
            </a:r>
          </a:p>
          <a:p>
            <a:r>
              <a:rPr lang="ru-RU" sz="2400" b="1" i="1" dirty="0">
                <a:solidFill>
                  <a:srgbClr val="005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 школа №1»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36" y="1730466"/>
            <a:ext cx="831490" cy="1020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891" y="1675228"/>
            <a:ext cx="985556" cy="936635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2FCC667-FB95-484B-89EE-AD9A27A9705F}"/>
              </a:ext>
            </a:extLst>
          </p:cNvPr>
          <p:cNvSpPr/>
          <p:nvPr/>
        </p:nvSpPr>
        <p:spPr>
          <a:xfrm>
            <a:off x="2098754" y="2586928"/>
            <a:ext cx="2209800" cy="22193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2A4513C-7046-4653-815F-DC2059F05210}"/>
              </a:ext>
            </a:extLst>
          </p:cNvPr>
          <p:cNvPicPr/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2548919" y="2845267"/>
            <a:ext cx="1343025" cy="1405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BC59C4A-764B-4726-ADC5-050D65DEFF3B}"/>
              </a:ext>
            </a:extLst>
          </p:cNvPr>
          <p:cNvSpPr/>
          <p:nvPr/>
        </p:nvSpPr>
        <p:spPr>
          <a:xfrm>
            <a:off x="2416660" y="4186566"/>
            <a:ext cx="1545820" cy="38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b="1" dirty="0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lang="ru-RU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err="1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lang="ru-RU" sz="900" b="1" dirty="0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lang="ru-RU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EAF11E6-8436-4B8D-A202-DC08A7CC25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3838" y="887767"/>
            <a:ext cx="9237879" cy="47831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382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7660" y="3885138"/>
            <a:ext cx="76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Лунина Светлана Ивановна,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учитель русского языка и литературы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МБОУ «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Унъюганская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СОШ №1»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Тел.: 89292427736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svet-lunina@yandex.ru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" y="1571013"/>
            <a:ext cx="3155924" cy="4037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772613" y="2154702"/>
            <a:ext cx="10410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Спасибо за внимание! Желаю успехов!</a:t>
            </a:r>
          </a:p>
        </p:txBody>
      </p:sp>
    </p:spTree>
    <p:extLst>
      <p:ext uri="{BB962C8B-B14F-4D97-AF65-F5344CB8AC3E}">
        <p14:creationId xmlns:p14="http://schemas.microsoft.com/office/powerpoint/2010/main" val="3562536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4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2249010" y="2012982"/>
            <a:ext cx="9764289" cy="27567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2800" i="1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соглашаться на перемены – </a:t>
            </a:r>
            <a:endParaRPr lang="ru-RU" sz="2400" dirty="0">
              <a:solidFill>
                <a:srgbClr val="6B252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2800" i="1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значит стоять на месте, </a:t>
            </a:r>
            <a:endParaRPr lang="ru-RU" sz="2400" dirty="0">
              <a:solidFill>
                <a:srgbClr val="6B252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2800" i="1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 есть отставать от тех, </a:t>
            </a:r>
            <a:endParaRPr lang="ru-RU" sz="2400" dirty="0">
              <a:solidFill>
                <a:srgbClr val="6B252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2800" i="1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идет вперед</a:t>
            </a:r>
            <a:r>
              <a:rPr lang="ru-RU" sz="2400" i="1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4041" y="1474002"/>
            <a:ext cx="85910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«Педагогические находки и инновации»</a:t>
            </a:r>
            <a:endParaRPr lang="ru-R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52" y="2217252"/>
            <a:ext cx="5691856" cy="426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FAD24C-6C66-41FD-9812-7C056BB72F43}"/>
              </a:ext>
            </a:extLst>
          </p:cNvPr>
          <p:cNvSpPr txBox="1"/>
          <p:nvPr/>
        </p:nvSpPr>
        <p:spPr>
          <a:xfrm>
            <a:off x="7373225" y="5147704"/>
            <a:ext cx="4640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rgbClr val="6B25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Ивановна Лунина,</a:t>
            </a:r>
          </a:p>
          <a:p>
            <a:pPr algn="r"/>
            <a:r>
              <a:rPr lang="ru-RU" sz="1400" dirty="0">
                <a:solidFill>
                  <a:srgbClr val="6B25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заместитель директора по УВР,</a:t>
            </a:r>
          </a:p>
          <a:p>
            <a:pPr algn="r"/>
            <a:r>
              <a:rPr lang="ru-RU" sz="1400" dirty="0">
                <a:solidFill>
                  <a:srgbClr val="6B25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русского языка и литературы МБОУ «</a:t>
            </a:r>
            <a:r>
              <a:rPr lang="ru-RU" sz="1400" dirty="0" err="1">
                <a:solidFill>
                  <a:srgbClr val="6B25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Унъюганская</a:t>
            </a:r>
            <a:r>
              <a:rPr lang="ru-RU" sz="1400" dirty="0">
                <a:solidFill>
                  <a:srgbClr val="6B25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№1»</a:t>
            </a:r>
          </a:p>
        </p:txBody>
      </p:sp>
    </p:spTree>
    <p:extLst>
      <p:ext uri="{BB962C8B-B14F-4D97-AF65-F5344CB8AC3E}">
        <p14:creationId xmlns:p14="http://schemas.microsoft.com/office/powerpoint/2010/main" val="189573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" y="392348"/>
            <a:ext cx="12192000" cy="870858"/>
          </a:xfr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69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2" y="392348"/>
            <a:ext cx="3742590" cy="61563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92179" y="1347945"/>
            <a:ext cx="768351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6B252B"/>
                </a:solidFill>
                <a:latin typeface="Times New Roman" panose="02020603050405020304" pitchFamily="18" charset="0"/>
              </a:rPr>
              <a:t>Плюсы</a:t>
            </a:r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</a:rPr>
              <a:t>:</a:t>
            </a:r>
            <a:endParaRPr lang="ru-RU" dirty="0">
              <a:solidFill>
                <a:srgbClr val="6B252B"/>
              </a:solidFill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</a:rPr>
              <a:t>быстрота реакции и оперативность в резко меняющихся условиях, при принятии важных решений;</a:t>
            </a:r>
            <a:endParaRPr lang="ru-RU" dirty="0">
              <a:solidFill>
                <a:srgbClr val="6B252B"/>
              </a:solidFill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</a:rPr>
              <a:t>продуктивность в условиях многозадачности;</a:t>
            </a:r>
            <a:endParaRPr lang="ru-RU" dirty="0">
              <a:solidFill>
                <a:srgbClr val="6B252B"/>
              </a:solidFill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</a:rPr>
              <a:t>быстрое переключение внимания;</a:t>
            </a:r>
            <a:endParaRPr lang="ru-RU" dirty="0">
              <a:solidFill>
                <a:srgbClr val="6B252B"/>
              </a:solidFill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</a:rPr>
              <a:t>защита мозга от перегрузки избыточной информацией;</a:t>
            </a:r>
            <a:endParaRPr lang="ru-RU" dirty="0">
              <a:solidFill>
                <a:srgbClr val="6B252B"/>
              </a:solidFill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</a:rPr>
              <a:t>интеллектуальный рост, поглощение разного вида информации, желание познавать мир.</a:t>
            </a:r>
            <a:endParaRPr lang="ru-RU" dirty="0">
              <a:solidFill>
                <a:srgbClr val="6B252B"/>
              </a:solidFill>
              <a:latin typeface="Helvetica Neue"/>
            </a:endParaRPr>
          </a:p>
          <a:p>
            <a:endParaRPr lang="ru-RU" dirty="0">
              <a:solidFill>
                <a:srgbClr val="6B252B"/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6B252B"/>
                </a:solidFill>
                <a:latin typeface="Times New Roman" panose="02020603050405020304" pitchFamily="18" charset="0"/>
              </a:rPr>
              <a:t>Минусы:</a:t>
            </a:r>
            <a:endParaRPr lang="ru-RU" b="1" dirty="0">
              <a:solidFill>
                <a:srgbClr val="6B252B"/>
              </a:solidFill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</a:rPr>
              <a:t>анализ информации заменяется ее потреблением, без «переваривания»;</a:t>
            </a:r>
            <a:endParaRPr lang="ru-RU" dirty="0">
              <a:solidFill>
                <a:srgbClr val="6B252B"/>
              </a:solidFill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</a:rPr>
              <a:t>сниженная концентрация внимания на конкретной задаче (скачкообразное внимание);</a:t>
            </a:r>
            <a:endParaRPr lang="ru-RU" dirty="0">
              <a:solidFill>
                <a:srgbClr val="6B252B"/>
              </a:solidFill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</a:rPr>
              <a:t>отсутствие глубокого усвоения знаний;</a:t>
            </a:r>
            <a:endParaRPr lang="ru-RU" dirty="0">
              <a:solidFill>
                <a:srgbClr val="6B252B"/>
              </a:solidFill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</a:rPr>
              <a:t>подверженность чужому влиянию и манипуляциям;</a:t>
            </a:r>
            <a:endParaRPr lang="ru-RU" dirty="0">
              <a:solidFill>
                <a:srgbClr val="6B252B"/>
              </a:solidFill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</a:rPr>
              <a:t>обеднение эмоционального интеллекта – в эпоху лавинообразного негатива (жестокости, насилия) </a:t>
            </a:r>
            <a:r>
              <a:rPr lang="ru-RU" dirty="0" err="1">
                <a:solidFill>
                  <a:srgbClr val="6B252B"/>
                </a:solidFill>
                <a:latin typeface="Times New Roman" panose="02020603050405020304" pitchFamily="18" charset="0"/>
              </a:rPr>
              <a:t>транслирующегося</a:t>
            </a:r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</a:rPr>
              <a:t> СМИ, психика защищается, и чувства сопереживания, ответственности притупляются;</a:t>
            </a:r>
            <a:endParaRPr lang="ru-RU" dirty="0">
              <a:solidFill>
                <a:srgbClr val="6B252B"/>
              </a:solidFill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B252B"/>
                </a:solidFill>
                <a:latin typeface="Times New Roman" panose="02020603050405020304" pitchFamily="18" charset="0"/>
              </a:rPr>
              <a:t>в условиях сложной задачи – растерянность и неспособность ее решить</a:t>
            </a:r>
            <a:endParaRPr lang="ru-RU" b="0" i="0" dirty="0">
              <a:solidFill>
                <a:srgbClr val="6B252B"/>
              </a:solidFill>
              <a:effectLst/>
              <a:latin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2179" y="536448"/>
            <a:ext cx="5363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ученик:</a:t>
            </a:r>
          </a:p>
        </p:txBody>
      </p:sp>
    </p:spTree>
    <p:extLst>
      <p:ext uri="{BB962C8B-B14F-4D97-AF65-F5344CB8AC3E}">
        <p14:creationId xmlns:p14="http://schemas.microsoft.com/office/powerpoint/2010/main" val="31740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00" b="1" dirty="0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lang="ru-RU" sz="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500" b="1" dirty="0" err="1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lang="ru-RU" sz="500" b="1" dirty="0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lang="ru-RU" sz="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62D891-FD5A-435A-BCCD-5EA506C45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2849" y="1489167"/>
            <a:ext cx="5311823" cy="52254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386" y="1603789"/>
            <a:ext cx="7104849" cy="3455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1031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49"/>
            <a:ext cx="12192000" cy="870858"/>
          </a:xfr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2698" y="1431946"/>
            <a:ext cx="43197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Перевернутое обучение – это технология, которой характерна принципиально иная, чем в традиционной практике, организация деятельности педагога и обучающихся. Учитель не объясняет на уроке, учащиеся при подготовке к уроку не повторяют изученную на предшествующем занятии тему, а сами знакомятся с новым теоретическим материалом с помощью учебника, дополнительной литературы или ресурсов Интернет). На последующем уроке происходит углубление изученного, применение новых знаний, выполнение учащимися творческих работ.</a:t>
            </a:r>
            <a:endParaRPr lang="ru-RU" sz="2800" dirty="0">
              <a:solidFill>
                <a:srgbClr val="6B252B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654" y="1876875"/>
            <a:ext cx="4347061" cy="3457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316" y="2389239"/>
            <a:ext cx="3404715" cy="448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2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49"/>
            <a:ext cx="12192000" cy="870858"/>
          </a:xfr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75CA0F-C0ED-4821-981B-DE8F4276C2F4}"/>
              </a:ext>
            </a:extLst>
          </p:cNvPr>
          <p:cNvSpPr/>
          <p:nvPr/>
        </p:nvSpPr>
        <p:spPr>
          <a:xfrm>
            <a:off x="512209" y="1767016"/>
            <a:ext cx="10215577" cy="3946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i="1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А.С. Пушкин «Медный всадник»</a:t>
            </a:r>
            <a:endParaRPr lang="ru-RU" sz="3600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i="1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  </a:t>
            </a:r>
            <a:r>
              <a:rPr lang="ru-RU" sz="3600" i="1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3600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47700" algn="l"/>
              </a:tabLst>
            </a:pPr>
            <a:r>
              <a:rPr lang="ru-RU" sz="3600" dirty="0">
                <a:solidFill>
                  <a:srgbClr val="6B25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урока: </a:t>
            </a:r>
            <a:r>
              <a:rPr lang="ru-RU" sz="3600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 усвоения новых знаний</a:t>
            </a:r>
            <a:endParaRPr lang="ru-RU" sz="3600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3600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урока: практикум</a:t>
            </a:r>
            <a:endParaRPr lang="ru-RU" sz="3600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3600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организации учебной деятельности: индивидуальная, групповая, фронтальная.</a:t>
            </a:r>
            <a:endParaRPr lang="ru-RU" sz="3600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www.pinkbus.ru/im/600x600/914495/84/3370887/Illyustratsiya_bez_nazvaniya__8_.jpg?ts=v2_164874065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1" t="16436" r="19377" b="21165"/>
          <a:stretch/>
        </p:blipFill>
        <p:spPr bwMode="auto">
          <a:xfrm>
            <a:off x="9127240" y="2645112"/>
            <a:ext cx="2908237" cy="310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204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363"/>
            <a:ext cx="12192000" cy="870858"/>
          </a:xfr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F9F1A4-1413-4090-B518-AC62B5751FFA}"/>
              </a:ext>
            </a:extLst>
          </p:cNvPr>
          <p:cNvSpPr/>
          <p:nvPr/>
        </p:nvSpPr>
        <p:spPr>
          <a:xfrm>
            <a:off x="252566" y="1223868"/>
            <a:ext cx="10568290" cy="501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1600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урока:</a:t>
            </a:r>
            <a:endParaRPr lang="ru-RU" sz="1600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1600" b="1" i="1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Познавательный аспект</a:t>
            </a:r>
            <a:r>
              <a:rPr lang="ru-RU" sz="1600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Формирование читательской компетентности через систему продуктивных заданий для исследования художественного текста; анализировать   эпическое произведении (обобщать, доказывать, делать выводы, строить логически обоснованные суждения); смысловое чтение  текста (с выделением всех видов текстовой  информации),</a:t>
            </a:r>
            <a:endParaRPr lang="ru-RU" sz="1600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1600" b="1" i="1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Развивающий аспект</a:t>
            </a:r>
            <a:r>
              <a:rPr lang="ru-RU" sz="1600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развивать ключевые компетенции, речь, внимание, память, логическое мышление, умение обобщать, делать выводы, развивать умения самоконтроля, взаимоконтроля; излагать своё мнение в учебном диалоге, аргументируя его, подтверждая текстовыми фактами; осознанно использовать речевые средства в соответствии с ситуацией общения</a:t>
            </a:r>
            <a:endParaRPr lang="ru-RU" sz="1600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1600" b="1" i="1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Воспитательный аспект</a:t>
            </a:r>
            <a:r>
              <a:rPr lang="ru-RU" sz="1600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оценивать поступки литературных героев, опираясь на общечеловеческие нравственные ценности; осуществлять выбор жизненных позиций, соотнося свои поступки с поступками литературных героев. Уметь вести диалог на учебные темы, устанавливать и сравнивать разные точки зрения, прежде чем принимать решения и делать выбор; умение строить монолог на заданную тему, высказывать и обосновывать свою точку зрения, слушать и слышать других, договариваться  и при-ходить к общему решению совместной деятельности;  умение сотрудничать с учителем и одноклассниками, формулировать понятные для партнёра высказывания;  согласовывать позиции и находить общее решение; осуществлять взаимный контроль и оказывать в сотрудничестве необходимую взаимопомощь</a:t>
            </a:r>
            <a:endParaRPr lang="ru-RU" sz="1600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271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49"/>
            <a:ext cx="12192000" cy="870858"/>
          </a:xfr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783" y="0"/>
            <a:ext cx="7183239" cy="693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090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2368</TotalTime>
  <Words>1291</Words>
  <Application>Microsoft Office PowerPoint</Application>
  <PresentationFormat>Широкоэкранный</PresentationFormat>
  <Paragraphs>134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Helvetica</vt:lpstr>
      <vt:lpstr>Helvetica Neue</vt:lpstr>
      <vt:lpstr>Times New Roman</vt:lpstr>
      <vt:lpstr>Trebuchet MS</vt:lpstr>
      <vt:lpstr>Wingdings</vt:lpstr>
      <vt:lpstr>Тема Office</vt:lpstr>
      <vt:lpstr>Августовское совещание работников образования Октябрьского района</vt:lpstr>
      <vt:lpstr>Августовское совещание работников образования Октябрьского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Ботова Анна Викторовна</dc:creator>
  <cp:lastModifiedBy>svet-lunina@yandex.ru</cp:lastModifiedBy>
  <cp:revision>142</cp:revision>
  <cp:lastPrinted>2023-07-12T12:50:19Z</cp:lastPrinted>
  <dcterms:created xsi:type="dcterms:W3CDTF">2023-03-23T08:12:55Z</dcterms:created>
  <dcterms:modified xsi:type="dcterms:W3CDTF">2023-08-22T04:47:19Z</dcterms:modified>
</cp:coreProperties>
</file>